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56" r:id="rId5"/>
    <p:sldId id="264" r:id="rId6"/>
    <p:sldId id="265" r:id="rId7"/>
    <p:sldId id="266" r:id="rId8"/>
    <p:sldId id="257" r:id="rId9"/>
    <p:sldId id="271" r:id="rId10"/>
    <p:sldId id="270" r:id="rId11"/>
    <p:sldId id="268" r:id="rId12"/>
    <p:sldId id="269" r:id="rId13"/>
    <p:sldId id="27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4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00"/>
    <p:restoredTop sz="76301"/>
  </p:normalViewPr>
  <p:slideViewPr>
    <p:cSldViewPr snapToGrid="0" snapToObjects="1">
      <p:cViewPr varScale="1">
        <p:scale>
          <a:sx n="91" d="100"/>
          <a:sy n="91" d="100"/>
        </p:scale>
        <p:origin x="158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8084E-DB51-1C4E-B0EC-656B6D026462}" type="datetimeFigureOut">
              <a:rPr lang="en-US" smtClean="0"/>
              <a:t>4/29/26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A823F1-E3F1-1D43-A719-CE72722030EA}" type="slidenum">
              <a:rPr lang="en-US" smtClean="0"/>
              <a:t>‹#›</a:t>
            </a:fld>
            <a:endParaRPr lang="en-US"/>
          </a:p>
        </p:txBody>
      </p:sp>
    </p:spTree>
    <p:extLst>
      <p:ext uri="{BB962C8B-B14F-4D97-AF65-F5344CB8AC3E}">
        <p14:creationId xmlns:p14="http://schemas.microsoft.com/office/powerpoint/2010/main" val="1383291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Hello, everyone! My name is Rodolfo, and I will be presenting my term project: implementing SLAM with a 2D LiDAR sensor in a Hiwonder JetAuto robot—of which I will show some pictures later.</a:t>
            </a:r>
          </a:p>
        </p:txBody>
      </p:sp>
      <p:sp>
        <p:nvSpPr>
          <p:cNvPr id="4" name="Slide Number Placeholder 3"/>
          <p:cNvSpPr>
            <a:spLocks noGrp="1"/>
          </p:cNvSpPr>
          <p:nvPr>
            <p:ph type="sldNum" sz="quarter" idx="10"/>
          </p:nvPr>
        </p:nvSpPr>
        <p:spPr/>
        <p:txBody>
          <a:bodyPr/>
          <a:lstStyle/>
          <a:p>
            <a:fld id="{7AA823F1-E3F1-1D43-A719-CE72722030EA}" type="slidenum">
              <a:rPr lang="en-US" smtClean="0"/>
              <a:t>1</a:t>
            </a:fld>
            <a:endParaRPr lang="en-US"/>
          </a:p>
        </p:txBody>
      </p:sp>
    </p:spTree>
    <p:extLst>
      <p:ext uri="{BB962C8B-B14F-4D97-AF65-F5344CB8AC3E}">
        <p14:creationId xmlns:p14="http://schemas.microsoft.com/office/powerpoint/2010/main" val="1909943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Here is the agenda for the presentation, so let’s get right into it!</a:t>
            </a:r>
          </a:p>
        </p:txBody>
      </p:sp>
      <p:sp>
        <p:nvSpPr>
          <p:cNvPr id="4" name="Slide Number Placeholder 3"/>
          <p:cNvSpPr>
            <a:spLocks noGrp="1"/>
          </p:cNvSpPr>
          <p:nvPr>
            <p:ph type="sldNum" sz="quarter" idx="5"/>
          </p:nvPr>
        </p:nvSpPr>
        <p:spPr/>
        <p:txBody>
          <a:bodyPr/>
          <a:lstStyle/>
          <a:p>
            <a:fld id="{7AA823F1-E3F1-1D43-A719-CE72722030EA}" type="slidenum">
              <a:rPr lang="en-US" smtClean="0"/>
              <a:t>2</a:t>
            </a:fld>
            <a:endParaRPr lang="en-US"/>
          </a:p>
        </p:txBody>
      </p:sp>
    </p:spTree>
    <p:extLst>
      <p:ext uri="{BB962C8B-B14F-4D97-AF65-F5344CB8AC3E}">
        <p14:creationId xmlns:p14="http://schemas.microsoft.com/office/powerpoint/2010/main" val="885416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First, let’s understand what the task is about and the motivation behind it.</a:t>
            </a:r>
          </a:p>
          <a:p>
            <a:endParaRPr lang="en-US" dirty="0"/>
          </a:p>
          <a:p>
            <a:r>
              <a:rPr lang="en-US" dirty="0"/>
              <a:t>SLAM is an acronym that stands for Simultaneous Localization and Mapping, which is a critical task for autonomous driving. It allows bots to plan and navigate, always keeping track of their position.</a:t>
            </a:r>
          </a:p>
          <a:p>
            <a:endParaRPr lang="en-US" dirty="0"/>
          </a:p>
          <a:p>
            <a:r>
              <a:rPr lang="en-US" dirty="0"/>
              <a:t>As it is an essential task for autonomous systems, like self-driving cars, it seemed appropriate for a term project in an intelligent autonomous robotics class.</a:t>
            </a:r>
          </a:p>
          <a:p>
            <a:endParaRPr lang="en-US" dirty="0"/>
          </a:p>
          <a:p>
            <a:r>
              <a:rPr lang="en-US" dirty="0"/>
              <a:t>However, there is another motivation behind this specific project. My dissertation advisors recently published a paper about a new approach to machine perception during motion. Their method allows to perform 3-D mapping and capturing the camera heading only with a sequence of 2-D the images; it does not use any kind of stereos cameras. The method is new, and there are not many studies that compare it with other standard approaches.</a:t>
            </a:r>
          </a:p>
          <a:p>
            <a:endParaRPr lang="en-US" dirty="0"/>
          </a:p>
          <a:p>
            <a:r>
              <a:rPr lang="en-US" dirty="0"/>
              <a:t>Hopefully, this project will evolve and serve as a baseline to compare that new approach in tasks like obstacle avoidance.</a:t>
            </a:r>
          </a:p>
        </p:txBody>
      </p:sp>
      <p:sp>
        <p:nvSpPr>
          <p:cNvPr id="4" name="Slide Number Placeholder 3"/>
          <p:cNvSpPr>
            <a:spLocks noGrp="1"/>
          </p:cNvSpPr>
          <p:nvPr>
            <p:ph type="sldNum" sz="quarter" idx="5"/>
          </p:nvPr>
        </p:nvSpPr>
        <p:spPr/>
        <p:txBody>
          <a:bodyPr/>
          <a:lstStyle/>
          <a:p>
            <a:fld id="{7AA823F1-E3F1-1D43-A719-CE72722030EA}" type="slidenum">
              <a:rPr lang="en-US" smtClean="0"/>
              <a:t>3</a:t>
            </a:fld>
            <a:endParaRPr lang="en-US"/>
          </a:p>
        </p:txBody>
      </p:sp>
    </p:spTree>
    <p:extLst>
      <p:ext uri="{BB962C8B-B14F-4D97-AF65-F5344CB8AC3E}">
        <p14:creationId xmlns:p14="http://schemas.microsoft.com/office/powerpoint/2010/main" val="3324933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Let’s get back to this project and discuss the tasks, constraints, and assumptions.</a:t>
            </a:r>
          </a:p>
          <a:p>
            <a:endParaRPr lang="en-US" dirty="0"/>
          </a:p>
          <a:p>
            <a:r>
              <a:rPr lang="en-US" dirty="0"/>
              <a:t>I am using a Hiwonder JetAuto Pro. That is a four-wheeled robot with a 2D LiDAR, one camera, and a robotic arm; it is computationally powered by a Jetson Nano. It is an older generation, so it uses ROS1 and Ubuntu 18. For this project, the arm and the camera remain offline; the final implementation only uses the LiDAR for mapping and wheels for movement.</a:t>
            </a:r>
          </a:p>
          <a:p>
            <a:endParaRPr lang="en-US" dirty="0"/>
          </a:p>
          <a:p>
            <a:r>
              <a:rPr lang="en-US" dirty="0"/>
              <a:t>The initial proposal had two sets of tasks. The first set is described here as a two-part task. The second set built on the first one, by replacing the manual driving during mapping with autonomous exploration using AR tags (Augmented Reality tags or markers). However, that was only going to be the case if time allowed, and it didn’t allow. Therefore, I will focus only on the first set of tasks here.</a:t>
            </a:r>
          </a:p>
          <a:p>
            <a:endParaRPr lang="en-US" dirty="0"/>
          </a:p>
          <a:p>
            <a:r>
              <a:rPr lang="en-US" dirty="0"/>
              <a:t>The first set is made up of two parts. The first part is about generating a map, which is done with some SLAM algorithm, that I will describe later, and manually driving the robot.</a:t>
            </a:r>
          </a:p>
          <a:p>
            <a:endParaRPr lang="en-US" dirty="0"/>
          </a:p>
          <a:p>
            <a:r>
              <a:rPr lang="en-US" dirty="0"/>
              <a:t>The second part consists of loading the 2-D generated the map, configuring the robot starting point, its location and heading, and selecting points in the map so that the robot autonomously drives to them. That’s the goal.</a:t>
            </a:r>
          </a:p>
          <a:p>
            <a:endParaRPr lang="en-US" dirty="0"/>
          </a:p>
          <a:p>
            <a:r>
              <a:rPr lang="en-US" dirty="0"/>
              <a:t>Limitations? Using only the LiDAR and wheels, and operating within Ubuntu 18 and ROS1, which both have been discontinued. Assumptions? I can use any ROS built-in command or tool, or any manufacturer ROS launch file.</a:t>
            </a:r>
          </a:p>
        </p:txBody>
      </p:sp>
      <p:sp>
        <p:nvSpPr>
          <p:cNvPr id="4" name="Slide Number Placeholder 3"/>
          <p:cNvSpPr>
            <a:spLocks noGrp="1"/>
          </p:cNvSpPr>
          <p:nvPr>
            <p:ph type="sldNum" sz="quarter" idx="5"/>
          </p:nvPr>
        </p:nvSpPr>
        <p:spPr/>
        <p:txBody>
          <a:bodyPr/>
          <a:lstStyle/>
          <a:p>
            <a:fld id="{7AA823F1-E3F1-1D43-A719-CE72722030EA}" type="slidenum">
              <a:rPr lang="en-US" smtClean="0"/>
              <a:t>4</a:t>
            </a:fld>
            <a:endParaRPr lang="en-US"/>
          </a:p>
        </p:txBody>
      </p:sp>
    </p:spTree>
    <p:extLst>
      <p:ext uri="{BB962C8B-B14F-4D97-AF65-F5344CB8AC3E}">
        <p14:creationId xmlns:p14="http://schemas.microsoft.com/office/powerpoint/2010/main" val="2503730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With that, let’s get into the implementation details and demonstration.</a:t>
            </a:r>
          </a:p>
          <a:p>
            <a:endParaRPr lang="en-US" dirty="0"/>
          </a:p>
          <a:p>
            <a:r>
              <a:rPr lang="en-US" dirty="0"/>
              <a:t>Briefly, though, I would like to discuss my communication set up. As it is common in robotics, this bot broadcasted its own Wi-Fi network without being connected to the internet. Additionally, I was mainly working from a Mac computer. To make my life more comfortable, and still being able to connect to the internet to get any help while troubleshooting, I had intermediaries between my computer and the bot.</a:t>
            </a:r>
          </a:p>
          <a:p>
            <a:endParaRPr lang="en-US" dirty="0"/>
          </a:p>
          <a:p>
            <a:r>
              <a:rPr lang="en-US" dirty="0"/>
              <a:t>During the first few stages, while I was working on configuring the bot, I had an Orange Pi that will receive connections from a specific domain and had a secondary network interface connected to the robot. Then, I would use the Pi as a proxy to connect to the robot while I was away from home.</a:t>
            </a:r>
          </a:p>
          <a:p>
            <a:endParaRPr lang="en-US" dirty="0"/>
          </a:p>
          <a:p>
            <a:r>
              <a:rPr lang="en-US" dirty="0"/>
              <a:t>In later stages, when I wanted to use some ROS built-in tools, I set up a virtual machine with Ubuntu 18 and ROS1 that connected to the robot through a secondary USB Wi-Fi dongle.</a:t>
            </a:r>
          </a:p>
          <a:p>
            <a:endParaRPr lang="en-US" dirty="0"/>
          </a:p>
          <a:p>
            <a:r>
              <a:rPr lang="en-US" dirty="0"/>
              <a:t>In both cases, I could quickly switch between sending commands to the robot and open tabs to look up how to fix errors, meaning my workflow was basically just making mistakes at the speed of light.</a:t>
            </a:r>
          </a:p>
        </p:txBody>
      </p:sp>
      <p:sp>
        <p:nvSpPr>
          <p:cNvPr id="4" name="Slide Number Placeholder 3"/>
          <p:cNvSpPr>
            <a:spLocks noGrp="1"/>
          </p:cNvSpPr>
          <p:nvPr>
            <p:ph type="sldNum" sz="quarter" idx="5"/>
          </p:nvPr>
        </p:nvSpPr>
        <p:spPr/>
        <p:txBody>
          <a:bodyPr/>
          <a:lstStyle/>
          <a:p>
            <a:fld id="{7AA823F1-E3F1-1D43-A719-CE72722030EA}" type="slidenum">
              <a:rPr lang="en-US" smtClean="0"/>
              <a:t>5</a:t>
            </a:fld>
            <a:endParaRPr lang="en-US"/>
          </a:p>
        </p:txBody>
      </p:sp>
    </p:spTree>
    <p:extLst>
      <p:ext uri="{BB962C8B-B14F-4D97-AF65-F5344CB8AC3E}">
        <p14:creationId xmlns:p14="http://schemas.microsoft.com/office/powerpoint/2010/main" val="4002080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580B0-67DB-9607-2B7F-2D740C19B0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C14E12-28EF-F040-6E87-35C25C10240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D5DF5A5-492F-CB5D-FEF8-A607213A457C}"/>
              </a:ext>
            </a:extLst>
          </p:cNvPr>
          <p:cNvSpPr>
            <a:spLocks noGrp="1"/>
          </p:cNvSpPr>
          <p:nvPr>
            <p:ph type="body" idx="1"/>
          </p:nvPr>
        </p:nvSpPr>
        <p:spPr/>
        <p:txBody>
          <a:bodyPr/>
          <a:lstStyle/>
          <a:p>
            <a:r>
              <a:rPr lang="en-US" dirty="0"/>
              <a:t>When the communication was set up, and after days configuring the robot, these are the steps I used to generate a map.</a:t>
            </a:r>
          </a:p>
          <a:p>
            <a:endParaRPr lang="en-US" dirty="0"/>
          </a:p>
          <a:p>
            <a:r>
              <a:rPr lang="en-US" dirty="0"/>
              <a:t>I did end up using a ROS launch file provided by the manufacturer, but my robot is old and was not in perfect conditions. First, I used the gmapping package, which generates a map using LiDAR scans and the wheels odometry. Unfortunately, one, and now two, of the wheels had stripped screw holes; in other words, the controller would send commands to move forward, the motors would move, but the wheels would stay static, resulting in wrong measurements from the odometry.</a:t>
            </a:r>
          </a:p>
          <a:p>
            <a:endParaRPr lang="en-US" dirty="0"/>
          </a:p>
          <a:p>
            <a:r>
              <a:rPr lang="en-US" dirty="0"/>
              <a:t>Then, I moved to using Hector SLAM. That is a similar mapping algorithm, but it only relies on LiDAR scans. That allowed me to generate more accurate maps, even when the robot would drift to its left side, under one condition: I must drive slower. This algorithm will stitch together different scans with enough overlap.</a:t>
            </a:r>
          </a:p>
          <a:p>
            <a:endParaRPr lang="en-US" dirty="0"/>
          </a:p>
          <a:p>
            <a:r>
              <a:rPr lang="en-US" dirty="0"/>
              <a:t>So, I launched the mapping algorithm, manually drove the bot around the room, and finally saved the map through the map server node.</a:t>
            </a:r>
          </a:p>
          <a:p>
            <a:endParaRPr lang="en-US" dirty="0"/>
          </a:p>
          <a:p>
            <a:r>
              <a:rPr lang="en-US" dirty="0"/>
              <a:t>Part 1, completed. You can see the generated map on the left and some pictures of the room on the bottom right, including that long hallway.</a:t>
            </a:r>
          </a:p>
        </p:txBody>
      </p:sp>
      <p:sp>
        <p:nvSpPr>
          <p:cNvPr id="4" name="Slide Number Placeholder 3">
            <a:extLst>
              <a:ext uri="{FF2B5EF4-FFF2-40B4-BE49-F238E27FC236}">
                <a16:creationId xmlns:a16="http://schemas.microsoft.com/office/drawing/2014/main" id="{CAC0A4F0-8324-B722-D1D8-4731C87D0FF6}"/>
              </a:ext>
            </a:extLst>
          </p:cNvPr>
          <p:cNvSpPr>
            <a:spLocks noGrp="1"/>
          </p:cNvSpPr>
          <p:nvPr>
            <p:ph type="sldNum" sz="quarter" idx="5"/>
          </p:nvPr>
        </p:nvSpPr>
        <p:spPr/>
        <p:txBody>
          <a:bodyPr/>
          <a:lstStyle/>
          <a:p>
            <a:fld id="{7AA823F1-E3F1-1D43-A719-CE72722030EA}" type="slidenum">
              <a:rPr lang="en-US" smtClean="0"/>
              <a:t>6</a:t>
            </a:fld>
            <a:endParaRPr lang="en-US"/>
          </a:p>
        </p:txBody>
      </p:sp>
    </p:spTree>
    <p:extLst>
      <p:ext uri="{BB962C8B-B14F-4D97-AF65-F5344CB8AC3E}">
        <p14:creationId xmlns:p14="http://schemas.microsoft.com/office/powerpoint/2010/main" val="2788573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584D5-0D83-3E5F-7144-F28B88ACDE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05B87A-E172-0188-0B81-857F3625F65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756A264-23D0-22E2-C949-F262025FF141}"/>
              </a:ext>
            </a:extLst>
          </p:cNvPr>
          <p:cNvSpPr>
            <a:spLocks noGrp="1"/>
          </p:cNvSpPr>
          <p:nvPr>
            <p:ph type="body" idx="1"/>
          </p:nvPr>
        </p:nvSpPr>
        <p:spPr/>
        <p:txBody>
          <a:bodyPr/>
          <a:lstStyle/>
          <a:p>
            <a:r>
              <a:rPr lang="en-US" dirty="0"/>
              <a:t>Part two consists of autonomous driving using the generated map in part one.</a:t>
            </a:r>
          </a:p>
          <a:p>
            <a:endParaRPr lang="en-US" dirty="0"/>
          </a:p>
          <a:p>
            <a:r>
              <a:rPr lang="en-US" dirty="0"/>
              <a:t>Again, I used a launch file provided by the manufacturer, that took the map that I previously generated as an argument. In my remote computer, I will use the ROS Visualizer, RViz, and the ROS Qt-based GUI Reconfigure tool, RQT reconfigure.</a:t>
            </a:r>
          </a:p>
          <a:p>
            <a:endParaRPr lang="en-US" dirty="0"/>
          </a:p>
          <a:p>
            <a:r>
              <a:rPr lang="en-US" dirty="0"/>
              <a:t>Let’s just say the first attempt didn’t fail; it just aggressively managed my expectations for the rest of the project.</a:t>
            </a:r>
          </a:p>
          <a:p>
            <a:endParaRPr lang="en-US" dirty="0"/>
          </a:p>
          <a:p>
            <a:r>
              <a:rPr lang="en-US" dirty="0"/>
              <a:t>Once RViz was up, I had to configure the map, laser scans, and the estimate 2-D pose. With that information, the robot was ready to get to a 2-D goal I specified. I fixed some parameters, like lowering the max speed or distrusting the odometry measurements for better accuracy, using the RQT reconfigure tool.</a:t>
            </a:r>
          </a:p>
          <a:p>
            <a:endParaRPr lang="en-US" dirty="0"/>
          </a:p>
          <a:p>
            <a:r>
              <a:rPr lang="en-US" dirty="0"/>
              <a:t>The robot would move autonomously using the Adaptive Monte Carlo Localization algorithm built in the system and used the Dijkstra algorithm for path planning to get to the goal. The robot would additionally, keep a local costmap for threats, or changes, during navigation. These are not parameters I configured, but I read these are the defaults for the packages I used.</a:t>
            </a:r>
          </a:p>
        </p:txBody>
      </p:sp>
      <p:sp>
        <p:nvSpPr>
          <p:cNvPr id="4" name="Slide Number Placeholder 3">
            <a:extLst>
              <a:ext uri="{FF2B5EF4-FFF2-40B4-BE49-F238E27FC236}">
                <a16:creationId xmlns:a16="http://schemas.microsoft.com/office/drawing/2014/main" id="{B2CBAAD8-9FBD-F9E1-1D28-339D27439A14}"/>
              </a:ext>
            </a:extLst>
          </p:cNvPr>
          <p:cNvSpPr>
            <a:spLocks noGrp="1"/>
          </p:cNvSpPr>
          <p:nvPr>
            <p:ph type="sldNum" sz="quarter" idx="5"/>
          </p:nvPr>
        </p:nvSpPr>
        <p:spPr/>
        <p:txBody>
          <a:bodyPr/>
          <a:lstStyle/>
          <a:p>
            <a:fld id="{7AA823F1-E3F1-1D43-A719-CE72722030EA}" type="slidenum">
              <a:rPr lang="en-US" smtClean="0"/>
              <a:t>7</a:t>
            </a:fld>
            <a:endParaRPr lang="en-US"/>
          </a:p>
        </p:txBody>
      </p:sp>
    </p:spTree>
    <p:extLst>
      <p:ext uri="{BB962C8B-B14F-4D97-AF65-F5344CB8AC3E}">
        <p14:creationId xmlns:p14="http://schemas.microsoft.com/office/powerpoint/2010/main" val="495299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that in mind, let’s admire this video demonstration.</a:t>
            </a:r>
          </a:p>
        </p:txBody>
      </p:sp>
      <p:sp>
        <p:nvSpPr>
          <p:cNvPr id="4" name="Slide Number Placeholder 3"/>
          <p:cNvSpPr>
            <a:spLocks noGrp="1"/>
          </p:cNvSpPr>
          <p:nvPr>
            <p:ph type="sldNum" sz="quarter" idx="5"/>
          </p:nvPr>
        </p:nvSpPr>
        <p:spPr/>
        <p:txBody>
          <a:bodyPr/>
          <a:lstStyle/>
          <a:p>
            <a:fld id="{7AA823F1-E3F1-1D43-A719-CE72722030EA}" type="slidenum">
              <a:rPr lang="en-US" smtClean="0"/>
              <a:t>8</a:t>
            </a:fld>
            <a:endParaRPr lang="en-US"/>
          </a:p>
        </p:txBody>
      </p:sp>
    </p:spTree>
    <p:extLst>
      <p:ext uri="{BB962C8B-B14F-4D97-AF65-F5344CB8AC3E}">
        <p14:creationId xmlns:p14="http://schemas.microsoft.com/office/powerpoint/2010/main" val="929552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resources I used?</a:t>
            </a:r>
          </a:p>
          <a:p>
            <a:pPr marL="171450" indent="-171450">
              <a:buFont typeface="Arial" panose="020B0604020202020204" pitchFamily="34" charset="0"/>
              <a:buChar char="•"/>
            </a:pPr>
            <a:r>
              <a:rPr lang="en-US" dirty="0"/>
              <a:t>The ROS Melodic Wiki Documentation website, for example, when learning about packages,</a:t>
            </a:r>
          </a:p>
          <a:p>
            <a:pPr marL="171450" indent="-171450">
              <a:buFont typeface="Arial" panose="020B0604020202020204" pitchFamily="34" charset="0"/>
              <a:buChar char="•"/>
            </a:pPr>
            <a:r>
              <a:rPr lang="en-US" dirty="0"/>
              <a:t>I navigated through the source code of the manufacturer-provided packages, when trying to understand the parameters and requirements,</a:t>
            </a:r>
          </a:p>
          <a:p>
            <a:pPr marL="171450" indent="-171450">
              <a:buFont typeface="Arial" panose="020B0604020202020204" pitchFamily="34" charset="0"/>
              <a:buChar char="•"/>
            </a:pPr>
            <a:r>
              <a:rPr lang="en-US" dirty="0"/>
              <a:t>and Google Gemini, which was great for asking it, “why is it doing that?!” at 2 in the morning.</a:t>
            </a:r>
          </a:p>
          <a:p>
            <a:endParaRPr lang="en-US" dirty="0"/>
          </a:p>
          <a:p>
            <a:r>
              <a:rPr lang="en-US" dirty="0"/>
              <a:t>Additionally, I documented this project in my personal website. Here is the link.</a:t>
            </a:r>
          </a:p>
          <a:p>
            <a:endParaRPr lang="en-US" dirty="0"/>
          </a:p>
          <a:p>
            <a:r>
              <a:rPr lang="en-US" dirty="0"/>
              <a:t>And, to make the compilation of documentation easier at the end, and since I plan on working with this robot for the next semester, I documented major steps and findings in this separate open-source repository. Right here.</a:t>
            </a:r>
          </a:p>
        </p:txBody>
      </p:sp>
      <p:sp>
        <p:nvSpPr>
          <p:cNvPr id="4" name="Slide Number Placeholder 3"/>
          <p:cNvSpPr>
            <a:spLocks noGrp="1"/>
          </p:cNvSpPr>
          <p:nvPr>
            <p:ph type="sldNum" sz="quarter" idx="5"/>
          </p:nvPr>
        </p:nvSpPr>
        <p:spPr/>
        <p:txBody>
          <a:bodyPr/>
          <a:lstStyle/>
          <a:p>
            <a:fld id="{7AA823F1-E3F1-1D43-A719-CE72722030EA}" type="slidenum">
              <a:rPr lang="en-US" smtClean="0"/>
              <a:t>9</a:t>
            </a:fld>
            <a:endParaRPr lang="en-US"/>
          </a:p>
        </p:txBody>
      </p:sp>
    </p:spTree>
    <p:extLst>
      <p:ext uri="{BB962C8B-B14F-4D97-AF65-F5344CB8AC3E}">
        <p14:creationId xmlns:p14="http://schemas.microsoft.com/office/powerpoint/2010/main" val="1678664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did it execute the proposed functionality? Yes, it was successful.</a:t>
            </a:r>
          </a:p>
          <a:p>
            <a:endParaRPr lang="en-US" dirty="0"/>
          </a:p>
          <a:p>
            <a:r>
              <a:rPr lang="en-US" dirty="0"/>
              <a:t>Limitations and areas of improvement? A bunch, of course, but here I list a few.</a:t>
            </a:r>
          </a:p>
          <a:p>
            <a:pPr marL="171450" indent="-171450">
              <a:buFont typeface="Arial" panose="020B0604020202020204" pitchFamily="34" charset="0"/>
              <a:buChar char="•"/>
            </a:pPr>
            <a:r>
              <a:rPr lang="en-US" dirty="0"/>
              <a:t>First, finding a way to make it autonomously drive during the first part: generating the map.</a:t>
            </a:r>
          </a:p>
          <a:p>
            <a:pPr marL="171450" indent="-171450">
              <a:buFont typeface="Arial" panose="020B0604020202020204" pitchFamily="34" charset="0"/>
              <a:buChar char="•"/>
            </a:pPr>
            <a:r>
              <a:rPr lang="en-US" dirty="0"/>
              <a:t>Update the software; although, I don’t think that may be possible with this specific robot.</a:t>
            </a:r>
          </a:p>
          <a:p>
            <a:pPr marL="171450" indent="-171450">
              <a:buFont typeface="Arial" panose="020B0604020202020204" pitchFamily="34" charset="0"/>
              <a:buChar char="•"/>
            </a:pPr>
            <a:r>
              <a:rPr lang="en-US" dirty="0"/>
              <a:t>Definitely, I should replace the faulty wheel.</a:t>
            </a:r>
          </a:p>
          <a:p>
            <a:pPr marL="171450" indent="-171450">
              <a:buFont typeface="Arial" panose="020B0604020202020204" pitchFamily="34" charset="0"/>
              <a:buChar char="•"/>
            </a:pPr>
            <a:r>
              <a:rPr lang="en-US" dirty="0"/>
              <a:t>And, eventually dominate the world with this bot.</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Don’t forget, I also plan to add other functions when I work on it next semester.</a:t>
            </a:r>
          </a:p>
        </p:txBody>
      </p:sp>
      <p:sp>
        <p:nvSpPr>
          <p:cNvPr id="4" name="Slide Number Placeholder 3"/>
          <p:cNvSpPr>
            <a:spLocks noGrp="1"/>
          </p:cNvSpPr>
          <p:nvPr>
            <p:ph type="sldNum" sz="quarter" idx="5"/>
          </p:nvPr>
        </p:nvSpPr>
        <p:spPr/>
        <p:txBody>
          <a:bodyPr/>
          <a:lstStyle/>
          <a:p>
            <a:fld id="{7AA823F1-E3F1-1D43-A719-CE72722030EA}" type="slidenum">
              <a:rPr lang="en-US" smtClean="0"/>
              <a:t>10</a:t>
            </a:fld>
            <a:endParaRPr lang="en-US"/>
          </a:p>
        </p:txBody>
      </p:sp>
    </p:spTree>
    <p:extLst>
      <p:ext uri="{BB962C8B-B14F-4D97-AF65-F5344CB8AC3E}">
        <p14:creationId xmlns:p14="http://schemas.microsoft.com/office/powerpoint/2010/main" val="2416745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a:t>
            </a:r>
            <a:r>
              <a:rPr lang="en-US" dirty="0" err="1"/>
              <a:t>th</a:t>
            </a:r>
            <a:r>
              <a:rPr lang="en-US" dirty="0"/>
              <a:t>-</a:t>
            </a:r>
            <a:r>
              <a:rPr lang="en-US" dirty="0" err="1"/>
              <a:t>th</a:t>
            </a:r>
            <a:r>
              <a:rPr lang="en-US" dirty="0"/>
              <a:t>-</a:t>
            </a:r>
            <a:r>
              <a:rPr lang="en-US" dirty="0" err="1"/>
              <a:t>th</a:t>
            </a:r>
            <a:r>
              <a:rPr lang="en-US" dirty="0"/>
              <a:t>-that's all, folks! Any questions?</a:t>
            </a:r>
          </a:p>
        </p:txBody>
      </p:sp>
      <p:sp>
        <p:nvSpPr>
          <p:cNvPr id="4" name="Slide Number Placeholder 3"/>
          <p:cNvSpPr>
            <a:spLocks noGrp="1"/>
          </p:cNvSpPr>
          <p:nvPr>
            <p:ph type="sldNum" sz="quarter" idx="5"/>
          </p:nvPr>
        </p:nvSpPr>
        <p:spPr/>
        <p:txBody>
          <a:bodyPr/>
          <a:lstStyle/>
          <a:p>
            <a:fld id="{7AA823F1-E3F1-1D43-A719-CE72722030EA}" type="slidenum">
              <a:rPr lang="en-US" smtClean="0"/>
              <a:t>11</a:t>
            </a:fld>
            <a:endParaRPr lang="en-US"/>
          </a:p>
        </p:txBody>
      </p:sp>
    </p:spTree>
    <p:extLst>
      <p:ext uri="{BB962C8B-B14F-4D97-AF65-F5344CB8AC3E}">
        <p14:creationId xmlns:p14="http://schemas.microsoft.com/office/powerpoint/2010/main" val="35880231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59375" y="5296395"/>
            <a:ext cx="9144000" cy="870137"/>
          </a:xfrm>
        </p:spPr>
        <p:txBody>
          <a:bodyPr anchor="b">
            <a:normAutofit/>
          </a:bodyPr>
          <a:lstStyle>
            <a:lvl1pPr algn="ctr">
              <a:defRPr sz="2400" b="1" i="0" baseline="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1559375" y="6171983"/>
            <a:ext cx="9144000" cy="686017"/>
          </a:xfrm>
        </p:spPr>
        <p:txBody>
          <a:bodyPr>
            <a:normAutofit/>
          </a:bodyPr>
          <a:lstStyle>
            <a:lvl1pPr marL="0" indent="0" algn="ctr">
              <a:buNone/>
              <a:defRPr sz="18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844787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FAU">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7989" cy="6858000"/>
          </a:xfrm>
          <a:prstGeom prst="rect">
            <a:avLst/>
          </a:prstGeom>
        </p:spPr>
      </p:pic>
    </p:spTree>
    <p:extLst>
      <p:ext uri="{BB962C8B-B14F-4D97-AF65-F5344CB8AC3E}">
        <p14:creationId xmlns:p14="http://schemas.microsoft.com/office/powerpoint/2010/main" val="1335374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776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ext and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742075" y="1825625"/>
            <a:ext cx="613373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p:cNvSpPr>
            <a:spLocks noGrp="1"/>
          </p:cNvSpPr>
          <p:nvPr>
            <p:ph type="pic" sz="quarter" idx="10"/>
          </p:nvPr>
        </p:nvSpPr>
        <p:spPr>
          <a:xfrm>
            <a:off x="7398327" y="1825625"/>
            <a:ext cx="4793673" cy="4351338"/>
          </a:xfrm>
        </p:spPr>
        <p:txBody>
          <a:bodyPr/>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Imag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a:xfrm>
            <a:off x="1" y="771896"/>
            <a:ext cx="12192000" cy="6086104"/>
          </a:xfrm>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39535" y="516512"/>
            <a:ext cx="9605082" cy="593408"/>
          </a:xfrm>
        </p:spPr>
        <p:txBody>
          <a:bodyPr/>
          <a:lstStyle/>
          <a:p>
            <a:r>
              <a:rPr lang="en-US"/>
              <a:t>Click to edit Master title style</a:t>
            </a:r>
          </a:p>
        </p:txBody>
      </p:sp>
      <p:sp>
        <p:nvSpPr>
          <p:cNvPr id="3" name="Content Placeholder 2"/>
          <p:cNvSpPr>
            <a:spLocks noGrp="1"/>
          </p:cNvSpPr>
          <p:nvPr>
            <p:ph idx="1"/>
          </p:nvPr>
        </p:nvSpPr>
        <p:spPr>
          <a:xfrm>
            <a:off x="2039535" y="1244856"/>
            <a:ext cx="9605082" cy="46740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3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solidFill>
                  <a:schemeClr val="bg1">
                    <a:lumMod val="95000"/>
                  </a:schemeClr>
                </a:solidFill>
                <a:latin typeface="+mj-lt"/>
              </a:defRPr>
            </a:lvl1pPr>
          </a:lstStyle>
          <a:p>
            <a:r>
              <a:rPr lang="en-US"/>
              <a:t>Click to edit Master title style</a:t>
            </a:r>
          </a:p>
        </p:txBody>
      </p:sp>
      <p:sp>
        <p:nvSpPr>
          <p:cNvPr id="3" name="Content Placeholder 2"/>
          <p:cNvSpPr>
            <a:spLocks noGrp="1"/>
          </p:cNvSpPr>
          <p:nvPr>
            <p:ph idx="1"/>
          </p:nvPr>
        </p:nvSpPr>
        <p:spPr/>
        <p:txBody>
          <a:bodyPr/>
          <a:lstStyle>
            <a:lvl1pPr>
              <a:defRPr baseline="0">
                <a:solidFill>
                  <a:schemeClr val="bg1">
                    <a:lumMod val="95000"/>
                  </a:schemeClr>
                </a:solidFill>
                <a:latin typeface="+mj-lt"/>
              </a:defRPr>
            </a:lvl1pPr>
            <a:lvl2pPr>
              <a:defRPr baseline="0">
                <a:solidFill>
                  <a:schemeClr val="bg1">
                    <a:lumMod val="95000"/>
                  </a:schemeClr>
                </a:solidFill>
                <a:latin typeface="+mj-lt"/>
              </a:defRPr>
            </a:lvl2pPr>
            <a:lvl3pPr>
              <a:defRPr baseline="0">
                <a:solidFill>
                  <a:schemeClr val="bg1">
                    <a:lumMod val="95000"/>
                  </a:schemeClr>
                </a:solidFill>
                <a:latin typeface="+mj-lt"/>
              </a:defRPr>
            </a:lvl3pPr>
            <a:lvl4pPr>
              <a:defRPr baseline="0">
                <a:solidFill>
                  <a:schemeClr val="bg1">
                    <a:lumMod val="95000"/>
                  </a:schemeClr>
                </a:solidFill>
                <a:latin typeface="+mj-lt"/>
              </a:defRPr>
            </a:lvl4pPr>
            <a:lvl5pPr>
              <a:defRPr baseline="0">
                <a:solidFill>
                  <a:schemeClr val="bg1">
                    <a:lumMod val="95000"/>
                  </a:schemeClr>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2076" y="1097280"/>
            <a:ext cx="9605082" cy="59340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742076" y="1825625"/>
            <a:ext cx="960508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9691043"/>
      </p:ext>
    </p:extLst>
  </p:cSld>
  <p:clrMap bg1="lt1" tx1="dk1" bg2="lt2" tx2="dk2" accent1="accent1" accent2="accent2" accent3="accent3" accent4="accent4" accent5="accent5" accent6="accent6" hlink="hlink" folHlink="folHlink"/>
  <p:sldLayoutIdLst>
    <p:sldLayoutId id="2147483649" r:id="rId1"/>
    <p:sldLayoutId id="2147483653" r:id="rId2"/>
    <p:sldLayoutId id="2147483650" r:id="rId3"/>
    <p:sldLayoutId id="2147483654" r:id="rId4"/>
    <p:sldLayoutId id="2147483655" r:id="rId5"/>
    <p:sldLayoutId id="2147483652" r:id="rId6"/>
    <p:sldLayoutId id="2147483651" r:id="rId7"/>
  </p:sldLayoutIdLst>
  <p:txStyles>
    <p:titleStyle>
      <a:lvl1pPr algn="l" defTabSz="914400" rtl="0" eaLnBrk="1" latinLnBrk="0" hangingPunct="1">
        <a:lnSpc>
          <a:spcPct val="90000"/>
        </a:lnSpc>
        <a:spcBef>
          <a:spcPct val="0"/>
        </a:spcBef>
        <a:buNone/>
        <a:defRPr sz="2400" b="1" i="0" kern="1200" baseline="0">
          <a:solidFill>
            <a:srgbClr val="004479"/>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1800" kern="1200" baseline="0">
          <a:solidFill>
            <a:srgbClr val="004479"/>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1800" kern="1200" baseline="0">
          <a:solidFill>
            <a:srgbClr val="004479"/>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1800" kern="1200" baseline="0">
          <a:solidFill>
            <a:srgbClr val="004479"/>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baseline="0">
          <a:solidFill>
            <a:srgbClr val="004479"/>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baseline="0">
          <a:solidFill>
            <a:srgbClr val="004479"/>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hyperlink" Target="https://foxglove.dev/home"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9.png"/><Relationship Id="rId5" Type="http://schemas.openxmlformats.org/officeDocument/2006/relationships/image" Target="../media/image8.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github.com/RARM/robotics-autolidar-hiwonder" TargetMode="External"/><Relationship Id="rId5" Type="http://schemas.openxmlformats.org/officeDocument/2006/relationships/hyperlink" Target="https://rodolfo.pro/project/slam-autonomous-nav.html" TargetMode="External"/><Relationship Id="rId4" Type="http://schemas.openxmlformats.org/officeDocument/2006/relationships/hyperlink" Target="https://wiki.ros.org/melodic/"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59375" y="3350717"/>
            <a:ext cx="9144000" cy="870137"/>
          </a:xfrm>
        </p:spPr>
        <p:txBody>
          <a:bodyPr/>
          <a:lstStyle/>
          <a:p>
            <a:r>
              <a:rPr lang="en-US" dirty="0"/>
              <a:t>Hiwonder JetAuto LiDAR SLAM</a:t>
            </a:r>
          </a:p>
        </p:txBody>
      </p:sp>
      <p:sp>
        <p:nvSpPr>
          <p:cNvPr id="3" name="Subtitle 2"/>
          <p:cNvSpPr>
            <a:spLocks noGrp="1"/>
          </p:cNvSpPr>
          <p:nvPr>
            <p:ph type="subTitle" idx="1"/>
          </p:nvPr>
        </p:nvSpPr>
        <p:spPr>
          <a:xfrm>
            <a:off x="1559375" y="4226305"/>
            <a:ext cx="9144000" cy="686017"/>
          </a:xfrm>
        </p:spPr>
        <p:txBody>
          <a:bodyPr/>
          <a:lstStyle/>
          <a:p>
            <a:r>
              <a:rPr lang="en-US" dirty="0"/>
              <a:t>Rodolfo Andrés Rivas Matta, PhD Candidate</a:t>
            </a:r>
          </a:p>
        </p:txBody>
      </p:sp>
    </p:spTree>
    <p:extLst>
      <p:ext uri="{BB962C8B-B14F-4D97-AF65-F5344CB8AC3E}">
        <p14:creationId xmlns:p14="http://schemas.microsoft.com/office/powerpoint/2010/main" val="480599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E263DF34-9693-BABD-2B18-9C0A4D9EA9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89D6AF-1C9F-7DDF-485D-4E01F0550948}"/>
              </a:ext>
            </a:extLst>
          </p:cNvPr>
          <p:cNvSpPr>
            <a:spLocks noGrp="1"/>
          </p:cNvSpPr>
          <p:nvPr>
            <p:ph type="title"/>
          </p:nvPr>
        </p:nvSpPr>
        <p:spPr/>
        <p:txBody>
          <a:bodyPr/>
          <a:lstStyle/>
          <a:p>
            <a:r>
              <a:rPr lang="en-US" dirty="0"/>
              <a:t>Agenda</a:t>
            </a:r>
          </a:p>
        </p:txBody>
      </p:sp>
      <p:sp>
        <p:nvSpPr>
          <p:cNvPr id="3" name="Content Placeholder 2">
            <a:extLst>
              <a:ext uri="{FF2B5EF4-FFF2-40B4-BE49-F238E27FC236}">
                <a16:creationId xmlns:a16="http://schemas.microsoft.com/office/drawing/2014/main" id="{623A0271-EAD3-246B-BEA9-6EBCC6D21D72}"/>
              </a:ext>
            </a:extLst>
          </p:cNvPr>
          <p:cNvSpPr>
            <a:spLocks noGrp="1"/>
          </p:cNvSpPr>
          <p:nvPr>
            <p:ph idx="1"/>
          </p:nvPr>
        </p:nvSpPr>
        <p:spPr/>
        <p:txBody>
          <a:bodyPr/>
          <a:lstStyle/>
          <a:p>
            <a:r>
              <a:rPr lang="en-US" dirty="0"/>
              <a:t>Introduction</a:t>
            </a:r>
          </a:p>
          <a:p>
            <a:r>
              <a:rPr lang="en-US" dirty="0"/>
              <a:t>Problem Formulation</a:t>
            </a:r>
          </a:p>
          <a:p>
            <a:r>
              <a:rPr lang="en-US" dirty="0"/>
              <a:t>Implementation Details &amp; Demonstration</a:t>
            </a:r>
          </a:p>
          <a:p>
            <a:r>
              <a:rPr lang="en-US" dirty="0"/>
              <a:t>Evaluation and Conclusion</a:t>
            </a:r>
          </a:p>
          <a:p>
            <a:r>
              <a:rPr lang="en-US" dirty="0"/>
              <a:t>Q&amp;A</a:t>
            </a:r>
          </a:p>
        </p:txBody>
      </p:sp>
    </p:spTree>
    <p:extLst>
      <p:ext uri="{BB962C8B-B14F-4D97-AF65-F5344CB8AC3E}">
        <p14:creationId xmlns:p14="http://schemas.microsoft.com/office/powerpoint/2010/main" val="2004905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486E7453-DF49-8D59-57E4-AA52697C96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E8F5BA-2275-DD3C-EBF6-91F44C9934DD}"/>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CCEBA8D4-7AC5-AD7C-888D-1B242ABEEB79}"/>
              </a:ext>
            </a:extLst>
          </p:cNvPr>
          <p:cNvSpPr>
            <a:spLocks noGrp="1"/>
          </p:cNvSpPr>
          <p:nvPr>
            <p:ph idx="1"/>
          </p:nvPr>
        </p:nvSpPr>
        <p:spPr>
          <a:xfrm>
            <a:off x="742076" y="1825625"/>
            <a:ext cx="7487524" cy="4351338"/>
          </a:xfrm>
        </p:spPr>
        <p:txBody>
          <a:bodyPr/>
          <a:lstStyle/>
          <a:p>
            <a:pPr marL="0" indent="0">
              <a:buNone/>
            </a:pPr>
            <a:r>
              <a:rPr lang="en-US" dirty="0"/>
              <a:t>Task description and motivation:</a:t>
            </a:r>
          </a:p>
          <a:p>
            <a:r>
              <a:rPr lang="en-US" dirty="0"/>
              <a:t>Simultaneous Localization And Mapping (SLAM) is critical for autonomous driving.</a:t>
            </a:r>
          </a:p>
          <a:p>
            <a:r>
              <a:rPr lang="en-US" dirty="0"/>
              <a:t>SLAM allows systems to move while keeping track of their position and environment.</a:t>
            </a:r>
          </a:p>
          <a:p>
            <a:r>
              <a:rPr lang="en-US" dirty="0"/>
              <a:t>This project attempts to implement and demonstrate a real-world application of SLAM.</a:t>
            </a:r>
          </a:p>
          <a:p>
            <a:r>
              <a:rPr lang="en-US" dirty="0"/>
              <a:t>It will serve as a baseline for future research.</a:t>
            </a:r>
          </a:p>
        </p:txBody>
      </p:sp>
      <p:pic>
        <p:nvPicPr>
          <p:cNvPr id="7" name="Picture 6">
            <a:extLst>
              <a:ext uri="{FF2B5EF4-FFF2-40B4-BE49-F238E27FC236}">
                <a16:creationId xmlns:a16="http://schemas.microsoft.com/office/drawing/2014/main" id="{E7CBA93E-A3CA-A96A-C016-0530B7DAF2F9}"/>
              </a:ext>
            </a:extLst>
          </p:cNvPr>
          <p:cNvPicPr>
            <a:picLocks noChangeAspect="1"/>
          </p:cNvPicPr>
          <p:nvPr/>
        </p:nvPicPr>
        <p:blipFill>
          <a:blip r:embed="rId4"/>
          <a:stretch>
            <a:fillRect/>
          </a:stretch>
        </p:blipFill>
        <p:spPr>
          <a:xfrm>
            <a:off x="8229600" y="1929411"/>
            <a:ext cx="3220324" cy="4143765"/>
          </a:xfrm>
          <a:prstGeom prst="rect">
            <a:avLst/>
          </a:prstGeom>
        </p:spPr>
      </p:pic>
    </p:spTree>
    <p:extLst>
      <p:ext uri="{BB962C8B-B14F-4D97-AF65-F5344CB8AC3E}">
        <p14:creationId xmlns:p14="http://schemas.microsoft.com/office/powerpoint/2010/main" val="1498503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57F53D82-7600-D8DB-35D0-1AB095B312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939773-BE35-ED85-B060-05096A39F3AA}"/>
              </a:ext>
            </a:extLst>
          </p:cNvPr>
          <p:cNvSpPr>
            <a:spLocks noGrp="1"/>
          </p:cNvSpPr>
          <p:nvPr>
            <p:ph type="title"/>
          </p:nvPr>
        </p:nvSpPr>
        <p:spPr/>
        <p:txBody>
          <a:bodyPr/>
          <a:lstStyle/>
          <a:p>
            <a:r>
              <a:rPr lang="en-US" dirty="0"/>
              <a:t>Problem Formulation</a:t>
            </a:r>
          </a:p>
        </p:txBody>
      </p:sp>
      <p:sp>
        <p:nvSpPr>
          <p:cNvPr id="3" name="Content Placeholder 2">
            <a:extLst>
              <a:ext uri="{FF2B5EF4-FFF2-40B4-BE49-F238E27FC236}">
                <a16:creationId xmlns:a16="http://schemas.microsoft.com/office/drawing/2014/main" id="{60A06A21-2438-92ED-3155-F4EEB9BE8A47}"/>
              </a:ext>
            </a:extLst>
          </p:cNvPr>
          <p:cNvSpPr>
            <a:spLocks noGrp="1"/>
          </p:cNvSpPr>
          <p:nvPr>
            <p:ph idx="1"/>
          </p:nvPr>
        </p:nvSpPr>
        <p:spPr>
          <a:xfrm>
            <a:off x="742076" y="1825625"/>
            <a:ext cx="7614133" cy="4351338"/>
          </a:xfrm>
        </p:spPr>
        <p:txBody>
          <a:bodyPr/>
          <a:lstStyle/>
          <a:p>
            <a:r>
              <a:rPr lang="en-US" dirty="0"/>
              <a:t>Robot: Hiwonder JetAuto Pro</a:t>
            </a:r>
          </a:p>
          <a:p>
            <a:r>
              <a:rPr lang="en-US" dirty="0"/>
              <a:t>Inputs:</a:t>
            </a:r>
          </a:p>
          <a:p>
            <a:pPr lvl="1">
              <a:buFont typeface="Courier New" panose="02070309020205020404" pitchFamily="49" charset="0"/>
              <a:buChar char="o"/>
            </a:pPr>
            <a:r>
              <a:rPr lang="en-US" dirty="0"/>
              <a:t>2D LiDAR data.</a:t>
            </a:r>
          </a:p>
          <a:p>
            <a:r>
              <a:rPr lang="en-US" dirty="0"/>
              <a:t>2-Parts Task:</a:t>
            </a:r>
          </a:p>
          <a:p>
            <a:pPr lvl="1">
              <a:buFont typeface="Courier New" panose="02070309020205020404" pitchFamily="49" charset="0"/>
              <a:buChar char="o"/>
            </a:pPr>
            <a:r>
              <a:rPr lang="en-US" dirty="0"/>
              <a:t>Part 1: Mapping.</a:t>
            </a:r>
          </a:p>
          <a:p>
            <a:pPr lvl="2">
              <a:buFont typeface="Wingdings" pitchFamily="2" charset="2"/>
              <a:buChar char="§"/>
            </a:pPr>
            <a:r>
              <a:rPr lang="en-US" dirty="0"/>
              <a:t>Manual remote-control navigation.</a:t>
            </a:r>
          </a:p>
          <a:p>
            <a:pPr lvl="2">
              <a:buFont typeface="Wingdings" pitchFamily="2" charset="2"/>
              <a:buChar char="§"/>
            </a:pPr>
            <a:r>
              <a:rPr lang="en-US" dirty="0"/>
              <a:t>Create a 2D map of a room.</a:t>
            </a:r>
          </a:p>
          <a:p>
            <a:pPr lvl="1">
              <a:buFont typeface="Courier New" panose="02070309020205020404" pitchFamily="49" charset="0"/>
              <a:buChar char="o"/>
            </a:pPr>
            <a:r>
              <a:rPr lang="en-US" dirty="0"/>
              <a:t>Part 2: Autonomous Driving.</a:t>
            </a:r>
          </a:p>
          <a:p>
            <a:pPr lvl="2">
              <a:buFont typeface="Wingdings" pitchFamily="2" charset="2"/>
              <a:buChar char="§"/>
            </a:pPr>
            <a:r>
              <a:rPr lang="en-US" dirty="0"/>
              <a:t>Load the 2D map created in part 1.</a:t>
            </a:r>
          </a:p>
          <a:p>
            <a:pPr lvl="2">
              <a:buFont typeface="Wingdings" pitchFamily="2" charset="2"/>
              <a:buChar char="§"/>
            </a:pPr>
            <a:r>
              <a:rPr lang="en-US" dirty="0"/>
              <a:t>User must specify the robot’s 2D pose.</a:t>
            </a:r>
          </a:p>
          <a:p>
            <a:pPr lvl="2">
              <a:buFont typeface="Wingdings" pitchFamily="2" charset="2"/>
              <a:buChar char="§"/>
            </a:pPr>
            <a:r>
              <a:rPr lang="en-US" dirty="0"/>
              <a:t>User select points in the map → robot navigates to them.</a:t>
            </a:r>
          </a:p>
          <a:p>
            <a:r>
              <a:rPr lang="en-US" dirty="0"/>
              <a:t>Project uses robot’s sensors and ROS1.</a:t>
            </a:r>
          </a:p>
          <a:p>
            <a:r>
              <a:rPr lang="en-US" dirty="0"/>
              <a:t>The robot also comes with manufacturer’s ROS launch files.</a:t>
            </a:r>
          </a:p>
        </p:txBody>
      </p:sp>
      <p:pic>
        <p:nvPicPr>
          <p:cNvPr id="5" name="Picture 4">
            <a:extLst>
              <a:ext uri="{FF2B5EF4-FFF2-40B4-BE49-F238E27FC236}">
                <a16:creationId xmlns:a16="http://schemas.microsoft.com/office/drawing/2014/main" id="{9AC80269-A85D-616D-5BB0-7D65F8E0DF32}"/>
              </a:ext>
            </a:extLst>
          </p:cNvPr>
          <p:cNvPicPr>
            <a:picLocks noChangeAspect="1"/>
          </p:cNvPicPr>
          <p:nvPr/>
        </p:nvPicPr>
        <p:blipFill>
          <a:blip r:embed="rId4"/>
          <a:srcRect/>
          <a:stretch/>
        </p:blipFill>
        <p:spPr>
          <a:xfrm>
            <a:off x="8609859" y="1519311"/>
            <a:ext cx="3180337" cy="4241409"/>
          </a:xfrm>
          <a:prstGeom prst="rect">
            <a:avLst/>
          </a:prstGeom>
        </p:spPr>
      </p:pic>
    </p:spTree>
    <p:extLst>
      <p:ext uri="{BB962C8B-B14F-4D97-AF65-F5344CB8AC3E}">
        <p14:creationId xmlns:p14="http://schemas.microsoft.com/office/powerpoint/2010/main" val="2208894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Implementation Details and Demonstration: Overview</a:t>
            </a:r>
          </a:p>
        </p:txBody>
      </p:sp>
      <p:sp>
        <p:nvSpPr>
          <p:cNvPr id="3" name="Content Placeholder 2"/>
          <p:cNvSpPr>
            <a:spLocks noGrp="1"/>
          </p:cNvSpPr>
          <p:nvPr>
            <p:ph idx="1"/>
          </p:nvPr>
        </p:nvSpPr>
        <p:spPr/>
        <p:txBody>
          <a:bodyPr/>
          <a:lstStyle/>
          <a:p>
            <a:r>
              <a:rPr lang="en-US" dirty="0"/>
              <a:t>Communication Setup</a:t>
            </a:r>
          </a:p>
        </p:txBody>
      </p:sp>
      <p:pic>
        <p:nvPicPr>
          <p:cNvPr id="5" name="Picture 4">
            <a:extLst>
              <a:ext uri="{FF2B5EF4-FFF2-40B4-BE49-F238E27FC236}">
                <a16:creationId xmlns:a16="http://schemas.microsoft.com/office/drawing/2014/main" id="{3B79699C-3AC3-3946-2228-C8B026A9838E}"/>
              </a:ext>
            </a:extLst>
          </p:cNvPr>
          <p:cNvPicPr>
            <a:picLocks noChangeAspect="1"/>
          </p:cNvPicPr>
          <p:nvPr/>
        </p:nvPicPr>
        <p:blipFill>
          <a:blip r:embed="rId4"/>
          <a:stretch>
            <a:fillRect/>
          </a:stretch>
        </p:blipFill>
        <p:spPr>
          <a:xfrm>
            <a:off x="4026873" y="2792982"/>
            <a:ext cx="5357837" cy="3518918"/>
          </a:xfrm>
          <a:prstGeom prst="rect">
            <a:avLst/>
          </a:prstGeom>
        </p:spPr>
      </p:pic>
      <p:pic>
        <p:nvPicPr>
          <p:cNvPr id="7" name="Picture 6">
            <a:extLst>
              <a:ext uri="{FF2B5EF4-FFF2-40B4-BE49-F238E27FC236}">
                <a16:creationId xmlns:a16="http://schemas.microsoft.com/office/drawing/2014/main" id="{B622C788-FC9B-BE9D-8E1E-FF5C10055220}"/>
              </a:ext>
            </a:extLst>
          </p:cNvPr>
          <p:cNvPicPr>
            <a:picLocks noChangeAspect="1"/>
          </p:cNvPicPr>
          <p:nvPr/>
        </p:nvPicPr>
        <p:blipFill>
          <a:blip r:embed="rId5"/>
          <a:srcRect l="28985" t="15067" r="10649" b="20926"/>
          <a:stretch>
            <a:fillRect/>
          </a:stretch>
        </p:blipFill>
        <p:spPr>
          <a:xfrm>
            <a:off x="7672784" y="1825625"/>
            <a:ext cx="3170627" cy="2521365"/>
          </a:xfrm>
          <a:prstGeom prst="rect">
            <a:avLst/>
          </a:prstGeom>
        </p:spPr>
      </p:pic>
      <p:pic>
        <p:nvPicPr>
          <p:cNvPr id="9" name="Picture 8">
            <a:extLst>
              <a:ext uri="{FF2B5EF4-FFF2-40B4-BE49-F238E27FC236}">
                <a16:creationId xmlns:a16="http://schemas.microsoft.com/office/drawing/2014/main" id="{2576606B-ADCC-C044-18B9-4432CDC90BF1}"/>
              </a:ext>
            </a:extLst>
          </p:cNvPr>
          <p:cNvPicPr>
            <a:picLocks noChangeAspect="1"/>
          </p:cNvPicPr>
          <p:nvPr/>
        </p:nvPicPr>
        <p:blipFill>
          <a:blip r:embed="rId6"/>
          <a:srcRect l="3942" t="16786" r="19901" b="34573"/>
          <a:stretch>
            <a:fillRect/>
          </a:stretch>
        </p:blipFill>
        <p:spPr>
          <a:xfrm>
            <a:off x="196947" y="4947098"/>
            <a:ext cx="3573194" cy="1711651"/>
          </a:xfrm>
          <a:prstGeom prst="rect">
            <a:avLst/>
          </a:prstGeom>
        </p:spPr>
      </p:pic>
    </p:spTree>
    <p:extLst>
      <p:ext uri="{BB962C8B-B14F-4D97-AF65-F5344CB8AC3E}">
        <p14:creationId xmlns:p14="http://schemas.microsoft.com/office/powerpoint/2010/main" val="1829013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FFB4F57B-1F63-5930-85D4-786DEAD7D2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213494-25FE-27D9-38E5-1A004217DE91}"/>
              </a:ext>
            </a:extLst>
          </p:cNvPr>
          <p:cNvSpPr>
            <a:spLocks noGrp="1"/>
          </p:cNvSpPr>
          <p:nvPr>
            <p:ph type="title"/>
          </p:nvPr>
        </p:nvSpPr>
        <p:spPr/>
        <p:txBody>
          <a:bodyPr>
            <a:normAutofit/>
          </a:bodyPr>
          <a:lstStyle/>
          <a:p>
            <a:r>
              <a:rPr lang="en-US" dirty="0"/>
              <a:t>Implementation Details and Demonstration: Overview</a:t>
            </a:r>
          </a:p>
        </p:txBody>
      </p:sp>
      <p:sp>
        <p:nvSpPr>
          <p:cNvPr id="3" name="Content Placeholder 2">
            <a:extLst>
              <a:ext uri="{FF2B5EF4-FFF2-40B4-BE49-F238E27FC236}">
                <a16:creationId xmlns:a16="http://schemas.microsoft.com/office/drawing/2014/main" id="{20F8533D-47DD-70B5-FA85-00403B8497BF}"/>
              </a:ext>
            </a:extLst>
          </p:cNvPr>
          <p:cNvSpPr>
            <a:spLocks noGrp="1"/>
          </p:cNvSpPr>
          <p:nvPr>
            <p:ph idx="1"/>
          </p:nvPr>
        </p:nvSpPr>
        <p:spPr>
          <a:xfrm>
            <a:off x="3798277" y="1825625"/>
            <a:ext cx="7744634" cy="4351338"/>
          </a:xfrm>
        </p:spPr>
        <p:txBody>
          <a:bodyPr/>
          <a:lstStyle/>
          <a:p>
            <a:r>
              <a:rPr lang="en-US" dirty="0"/>
              <a:t>Part 1 Tasks</a:t>
            </a:r>
          </a:p>
          <a:p>
            <a:pPr lvl="1">
              <a:buFont typeface="Courier New" panose="02070309020205020404" pitchFamily="49" charset="0"/>
              <a:buChar char="o"/>
            </a:pPr>
            <a:r>
              <a:rPr lang="en-US" dirty="0"/>
              <a:t>Start the built-in </a:t>
            </a:r>
            <a:r>
              <a:rPr lang="en-US" dirty="0">
                <a:latin typeface="Andale Mono" panose="020B0509000000000004" pitchFamily="49" charset="0"/>
              </a:rPr>
              <a:t>roslaunch jetauto_slam slam.launch</a:t>
            </a:r>
            <a:r>
              <a:rPr lang="en-US" dirty="0"/>
              <a:t> command.</a:t>
            </a:r>
          </a:p>
          <a:p>
            <a:pPr lvl="2">
              <a:buFont typeface="Courier New" panose="02070309020205020404" pitchFamily="49" charset="0"/>
              <a:buChar char="o"/>
            </a:pPr>
            <a:r>
              <a:rPr lang="en-US" dirty="0"/>
              <a:t>Default flag (with </a:t>
            </a:r>
            <a:r>
              <a:rPr lang="en-US" dirty="0">
                <a:latin typeface="Andale Mono" panose="020B0509000000000004" pitchFamily="49" charset="0"/>
              </a:rPr>
              <a:t>odom</a:t>
            </a:r>
            <a:r>
              <a:rPr lang="en-US" dirty="0"/>
              <a:t>): </a:t>
            </a:r>
            <a:r>
              <a:rPr lang="en-US" dirty="0">
                <a:latin typeface="Andale Mono" panose="020B0509000000000004" pitchFamily="49" charset="0"/>
              </a:rPr>
              <a:t>slam_methods:=gmapping</a:t>
            </a:r>
          </a:p>
          <a:p>
            <a:pPr lvl="2">
              <a:buFont typeface="Courier New" panose="02070309020205020404" pitchFamily="49" charset="0"/>
              <a:buChar char="o"/>
            </a:pPr>
            <a:r>
              <a:rPr lang="en-US" dirty="0"/>
              <a:t>Without </a:t>
            </a:r>
            <a:r>
              <a:rPr lang="en-US" dirty="0">
                <a:latin typeface="Andale Mono" panose="020B0509000000000004" pitchFamily="49" charset="0"/>
              </a:rPr>
              <a:t>odom</a:t>
            </a:r>
            <a:r>
              <a:rPr lang="en-US" dirty="0"/>
              <a:t>: </a:t>
            </a:r>
            <a:r>
              <a:rPr lang="en-US" dirty="0">
                <a:latin typeface="Andale Mono" panose="020B0509000000000004" pitchFamily="49" charset="0"/>
              </a:rPr>
              <a:t>slam_methods:=hector</a:t>
            </a:r>
          </a:p>
          <a:p>
            <a:pPr lvl="2">
              <a:buFont typeface="Courier New" panose="02070309020205020404" pitchFamily="49" charset="0"/>
              <a:buChar char="o"/>
            </a:pPr>
            <a:r>
              <a:rPr lang="en-US" dirty="0"/>
              <a:t>Starts up map server.</a:t>
            </a:r>
          </a:p>
          <a:p>
            <a:pPr lvl="1">
              <a:buFont typeface="Courier New" panose="02070309020205020404" pitchFamily="49" charset="0"/>
              <a:buChar char="o"/>
            </a:pPr>
            <a:r>
              <a:rPr lang="en-US" dirty="0"/>
              <a:t>Use </a:t>
            </a:r>
            <a:r>
              <a:rPr lang="en-US" dirty="0">
                <a:latin typeface="Andale Mono" panose="020B0509000000000004" pitchFamily="49" charset="0"/>
              </a:rPr>
              <a:t>teleop_twist_keyboard</a:t>
            </a:r>
            <a:r>
              <a:rPr lang="en-US" dirty="0"/>
              <a:t> generic ROS node.</a:t>
            </a:r>
          </a:p>
          <a:p>
            <a:pPr lvl="1">
              <a:buFont typeface="Courier New" panose="02070309020205020404" pitchFamily="49" charset="0"/>
              <a:buChar char="o"/>
            </a:pPr>
            <a:r>
              <a:rPr lang="en-US" dirty="0"/>
              <a:t>Save the map: </a:t>
            </a:r>
            <a:r>
              <a:rPr lang="en-US" dirty="0">
                <a:latin typeface="Andale Mono" panose="020B0509000000000004" pitchFamily="49" charset="0"/>
              </a:rPr>
              <a:t>rosrun map_server map_saver -f ~/jetauto_ws/src/jetauto_slam/maps/map_name map:=/jetauto_1/map</a:t>
            </a:r>
          </a:p>
        </p:txBody>
      </p:sp>
      <p:pic>
        <p:nvPicPr>
          <p:cNvPr id="5" name="Picture 4">
            <a:extLst>
              <a:ext uri="{FF2B5EF4-FFF2-40B4-BE49-F238E27FC236}">
                <a16:creationId xmlns:a16="http://schemas.microsoft.com/office/drawing/2014/main" id="{B9C71997-5EFD-47AE-B63A-A87D3551FE83}"/>
              </a:ext>
            </a:extLst>
          </p:cNvPr>
          <p:cNvPicPr>
            <a:picLocks noChangeAspect="1"/>
          </p:cNvPicPr>
          <p:nvPr/>
        </p:nvPicPr>
        <p:blipFill>
          <a:blip r:embed="rId4"/>
          <a:srcRect l="41103" t="37676" r="17190" b="1154"/>
          <a:stretch>
            <a:fillRect/>
          </a:stretch>
        </p:blipFill>
        <p:spPr>
          <a:xfrm>
            <a:off x="1" y="1837711"/>
            <a:ext cx="3432516" cy="5034357"/>
          </a:xfrm>
          <a:prstGeom prst="rect">
            <a:avLst/>
          </a:prstGeom>
        </p:spPr>
      </p:pic>
      <p:pic>
        <p:nvPicPr>
          <p:cNvPr id="7" name="Picture 6">
            <a:extLst>
              <a:ext uri="{FF2B5EF4-FFF2-40B4-BE49-F238E27FC236}">
                <a16:creationId xmlns:a16="http://schemas.microsoft.com/office/drawing/2014/main" id="{6CE97345-3C6C-73FA-74E2-87DDFF2DE2C8}"/>
              </a:ext>
            </a:extLst>
          </p:cNvPr>
          <p:cNvPicPr>
            <a:picLocks noChangeAspect="1"/>
          </p:cNvPicPr>
          <p:nvPr/>
        </p:nvPicPr>
        <p:blipFill>
          <a:blip r:embed="rId5"/>
          <a:stretch>
            <a:fillRect/>
          </a:stretch>
        </p:blipFill>
        <p:spPr>
          <a:xfrm>
            <a:off x="6682153" y="4878712"/>
            <a:ext cx="2639049" cy="1979287"/>
          </a:xfrm>
          <a:prstGeom prst="rect">
            <a:avLst/>
          </a:prstGeom>
        </p:spPr>
      </p:pic>
      <p:pic>
        <p:nvPicPr>
          <p:cNvPr id="9" name="Picture 8">
            <a:extLst>
              <a:ext uri="{FF2B5EF4-FFF2-40B4-BE49-F238E27FC236}">
                <a16:creationId xmlns:a16="http://schemas.microsoft.com/office/drawing/2014/main" id="{F3E2EE27-3DE0-6DBF-4D62-C7B93946206C}"/>
              </a:ext>
            </a:extLst>
          </p:cNvPr>
          <p:cNvPicPr>
            <a:picLocks noChangeAspect="1"/>
          </p:cNvPicPr>
          <p:nvPr/>
        </p:nvPicPr>
        <p:blipFill>
          <a:blip r:embed="rId6"/>
          <a:stretch>
            <a:fillRect/>
          </a:stretch>
        </p:blipFill>
        <p:spPr>
          <a:xfrm>
            <a:off x="9331568" y="4712677"/>
            <a:ext cx="2860431" cy="2145323"/>
          </a:xfrm>
          <a:prstGeom prst="rect">
            <a:avLst/>
          </a:prstGeom>
        </p:spPr>
      </p:pic>
    </p:spTree>
    <p:extLst>
      <p:ext uri="{BB962C8B-B14F-4D97-AF65-F5344CB8AC3E}">
        <p14:creationId xmlns:p14="http://schemas.microsoft.com/office/powerpoint/2010/main" val="1991500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400AB429-7515-B18E-1975-6CE57CC630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182786-D665-BACB-5BFB-7EF92915601D}"/>
              </a:ext>
            </a:extLst>
          </p:cNvPr>
          <p:cNvSpPr>
            <a:spLocks noGrp="1"/>
          </p:cNvSpPr>
          <p:nvPr>
            <p:ph type="title"/>
          </p:nvPr>
        </p:nvSpPr>
        <p:spPr/>
        <p:txBody>
          <a:bodyPr>
            <a:normAutofit/>
          </a:bodyPr>
          <a:lstStyle/>
          <a:p>
            <a:r>
              <a:rPr lang="en-US" dirty="0"/>
              <a:t>Implementation Details and Demonstration: Overview</a:t>
            </a:r>
          </a:p>
        </p:txBody>
      </p:sp>
      <p:sp>
        <p:nvSpPr>
          <p:cNvPr id="3" name="Content Placeholder 2">
            <a:extLst>
              <a:ext uri="{FF2B5EF4-FFF2-40B4-BE49-F238E27FC236}">
                <a16:creationId xmlns:a16="http://schemas.microsoft.com/office/drawing/2014/main" id="{838E7084-9C62-A477-ABA5-DA658D87F525}"/>
              </a:ext>
            </a:extLst>
          </p:cNvPr>
          <p:cNvSpPr>
            <a:spLocks noGrp="1"/>
          </p:cNvSpPr>
          <p:nvPr>
            <p:ph idx="1"/>
          </p:nvPr>
        </p:nvSpPr>
        <p:spPr>
          <a:xfrm>
            <a:off x="742076" y="1825625"/>
            <a:ext cx="6064101" cy="4351338"/>
          </a:xfrm>
        </p:spPr>
        <p:txBody>
          <a:bodyPr/>
          <a:lstStyle/>
          <a:p>
            <a:pPr>
              <a:buFont typeface="Arial" panose="020B0604020202020204" pitchFamily="34" charset="0"/>
              <a:buChar char="•"/>
            </a:pPr>
            <a:r>
              <a:rPr lang="en-US" dirty="0"/>
              <a:t>Part 2 Tasks</a:t>
            </a:r>
          </a:p>
          <a:p>
            <a:pPr lvl="1">
              <a:buFont typeface="Courier New" panose="02070309020205020404" pitchFamily="49" charset="0"/>
              <a:buChar char="o"/>
            </a:pPr>
            <a:r>
              <a:rPr lang="en-US" strike="sngStrike" dirty="0"/>
              <a:t>Foxglove Studio: </a:t>
            </a:r>
            <a:r>
              <a:rPr lang="en-US" strike="sngStrike" dirty="0">
                <a:hlinkClick r:id="rId4"/>
              </a:rPr>
              <a:t>https://foxglove.dev/home</a:t>
            </a:r>
            <a:endParaRPr lang="en-US" strike="sngStrike" dirty="0"/>
          </a:p>
          <a:p>
            <a:pPr lvl="1">
              <a:buFont typeface="Courier New" panose="02070309020205020404" pitchFamily="49" charset="0"/>
              <a:buChar char="o"/>
            </a:pPr>
            <a:r>
              <a:rPr lang="en-US" dirty="0"/>
              <a:t>Run built-in launch command: </a:t>
            </a:r>
            <a:r>
              <a:rPr lang="en-US" dirty="0">
                <a:latin typeface="Andale Mono" panose="020B0509000000000004" pitchFamily="49" charset="0"/>
              </a:rPr>
              <a:t>roslaunch jetauto_navigation navigation.launch map:=map_name</a:t>
            </a:r>
          </a:p>
          <a:p>
            <a:pPr lvl="1">
              <a:buFont typeface="Courier New" panose="02070309020205020404" pitchFamily="49" charset="0"/>
              <a:buChar char="o"/>
            </a:pPr>
            <a:r>
              <a:rPr lang="en-US" dirty="0"/>
              <a:t>RViz (ROS Visualizer)</a:t>
            </a:r>
          </a:p>
          <a:p>
            <a:pPr lvl="1">
              <a:buFont typeface="Courier New" panose="02070309020205020404" pitchFamily="49" charset="0"/>
              <a:buChar char="o"/>
            </a:pPr>
            <a:r>
              <a:rPr lang="en-US" dirty="0"/>
              <a:t>RQT Reconfigure (ROS Qt-based GUI)</a:t>
            </a:r>
          </a:p>
        </p:txBody>
      </p:sp>
      <p:pic>
        <p:nvPicPr>
          <p:cNvPr id="5" name="Picture 4">
            <a:extLst>
              <a:ext uri="{FF2B5EF4-FFF2-40B4-BE49-F238E27FC236}">
                <a16:creationId xmlns:a16="http://schemas.microsoft.com/office/drawing/2014/main" id="{01D7335E-B578-E440-4A5C-7C9D70853BD7}"/>
              </a:ext>
            </a:extLst>
          </p:cNvPr>
          <p:cNvPicPr>
            <a:picLocks noChangeAspect="1"/>
          </p:cNvPicPr>
          <p:nvPr/>
        </p:nvPicPr>
        <p:blipFill>
          <a:blip r:embed="rId5"/>
          <a:stretch>
            <a:fillRect/>
          </a:stretch>
        </p:blipFill>
        <p:spPr>
          <a:xfrm>
            <a:off x="6806177" y="2954215"/>
            <a:ext cx="5151361" cy="3722831"/>
          </a:xfrm>
          <a:prstGeom prst="rect">
            <a:avLst/>
          </a:prstGeom>
        </p:spPr>
      </p:pic>
      <p:pic>
        <p:nvPicPr>
          <p:cNvPr id="7" name="Picture 6">
            <a:extLst>
              <a:ext uri="{FF2B5EF4-FFF2-40B4-BE49-F238E27FC236}">
                <a16:creationId xmlns:a16="http://schemas.microsoft.com/office/drawing/2014/main" id="{578E48BA-F477-D75C-A39E-7107516BC310}"/>
              </a:ext>
            </a:extLst>
          </p:cNvPr>
          <p:cNvPicPr>
            <a:picLocks noChangeAspect="1"/>
          </p:cNvPicPr>
          <p:nvPr/>
        </p:nvPicPr>
        <p:blipFill>
          <a:blip r:embed="rId6"/>
          <a:srcRect l="8500" t="26937" r="5919" b="1780"/>
          <a:stretch>
            <a:fillRect/>
          </a:stretch>
        </p:blipFill>
        <p:spPr>
          <a:xfrm>
            <a:off x="2534288" y="4067863"/>
            <a:ext cx="4178104" cy="2609183"/>
          </a:xfrm>
          <a:prstGeom prst="rect">
            <a:avLst/>
          </a:prstGeom>
        </p:spPr>
      </p:pic>
      <p:sp>
        <p:nvSpPr>
          <p:cNvPr id="8" name="Content Placeholder 2">
            <a:extLst>
              <a:ext uri="{FF2B5EF4-FFF2-40B4-BE49-F238E27FC236}">
                <a16:creationId xmlns:a16="http://schemas.microsoft.com/office/drawing/2014/main" id="{8AD4A2A8-55ED-B2CC-B64C-16102AD437B9}"/>
              </a:ext>
            </a:extLst>
          </p:cNvPr>
          <p:cNvSpPr txBox="1">
            <a:spLocks/>
          </p:cNvSpPr>
          <p:nvPr/>
        </p:nvSpPr>
        <p:spPr>
          <a:xfrm>
            <a:off x="6806177" y="1825625"/>
            <a:ext cx="5151361" cy="1128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1800" kern="1200" baseline="0">
                <a:solidFill>
                  <a:srgbClr val="004479"/>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1800" kern="1200" baseline="0">
                <a:solidFill>
                  <a:srgbClr val="004479"/>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1800" kern="1200" baseline="0">
                <a:solidFill>
                  <a:srgbClr val="004479"/>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baseline="0">
                <a:solidFill>
                  <a:srgbClr val="004479"/>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baseline="0">
                <a:solidFill>
                  <a:srgbClr val="004479"/>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buFont typeface="Arial" panose="020B0604020202020204" pitchFamily="34" charset="0"/>
              <a:buChar char="•"/>
            </a:pPr>
            <a:r>
              <a:rPr lang="en-US" dirty="0"/>
              <a:t>Adaptive Monte Carlo Localization</a:t>
            </a:r>
          </a:p>
          <a:p>
            <a:pPr>
              <a:buFont typeface="Arial" panose="020B0604020202020204" pitchFamily="34" charset="0"/>
              <a:buChar char="•"/>
            </a:pPr>
            <a:r>
              <a:rPr lang="en-US" dirty="0"/>
              <a:t>Global Path Planning: Dijkstra (default)</a:t>
            </a:r>
          </a:p>
          <a:p>
            <a:pPr>
              <a:buFont typeface="Arial" panose="020B0604020202020204" pitchFamily="34" charset="0"/>
              <a:buChar char="•"/>
            </a:pPr>
            <a:r>
              <a:rPr lang="en-US" dirty="0"/>
              <a:t>Local Costmap 2D</a:t>
            </a:r>
          </a:p>
        </p:txBody>
      </p:sp>
    </p:spTree>
    <p:extLst>
      <p:ext uri="{BB962C8B-B14F-4D97-AF65-F5344CB8AC3E}">
        <p14:creationId xmlns:p14="http://schemas.microsoft.com/office/powerpoint/2010/main" val="3354690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a:extLst>
            <a:ext uri="{FF2B5EF4-FFF2-40B4-BE49-F238E27FC236}">
              <a16:creationId xmlns:a16="http://schemas.microsoft.com/office/drawing/2014/main" id="{BF1D7429-B6F7-5C41-DF31-6843309844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7694F7-F348-2A73-2C4C-BFB9206FE9C7}"/>
              </a:ext>
            </a:extLst>
          </p:cNvPr>
          <p:cNvSpPr>
            <a:spLocks noGrp="1"/>
          </p:cNvSpPr>
          <p:nvPr>
            <p:ph type="title"/>
          </p:nvPr>
        </p:nvSpPr>
        <p:spPr/>
        <p:txBody>
          <a:bodyPr>
            <a:normAutofit/>
          </a:bodyPr>
          <a:lstStyle/>
          <a:p>
            <a:r>
              <a:rPr lang="en-US" dirty="0"/>
              <a:t>Implementation Details and Demonstration: Video</a:t>
            </a:r>
          </a:p>
        </p:txBody>
      </p:sp>
      <p:pic>
        <p:nvPicPr>
          <p:cNvPr id="4" name="Presentation Demo (16x speed).mp4">
            <a:hlinkClick r:id="" action="ppaction://media"/>
            <a:extLst>
              <a:ext uri="{FF2B5EF4-FFF2-40B4-BE49-F238E27FC236}">
                <a16:creationId xmlns:a16="http://schemas.microsoft.com/office/drawing/2014/main" id="{9E777F33-22F1-7D69-1C94-C694E6CF75A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1676400" y="1825625"/>
            <a:ext cx="7735888" cy="4351338"/>
          </a:xfrm>
        </p:spPr>
      </p:pic>
    </p:spTree>
    <p:extLst>
      <p:ext uri="{BB962C8B-B14F-4D97-AF65-F5344CB8AC3E}">
        <p14:creationId xmlns:p14="http://schemas.microsoft.com/office/powerpoint/2010/main" val="240885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3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E1AC2DDE-8071-A748-04EC-2FE4C594F9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1E3864-18EC-41D1-A31A-567B6C9BDECD}"/>
              </a:ext>
            </a:extLst>
          </p:cNvPr>
          <p:cNvSpPr>
            <a:spLocks noGrp="1"/>
          </p:cNvSpPr>
          <p:nvPr>
            <p:ph type="title"/>
          </p:nvPr>
        </p:nvSpPr>
        <p:spPr/>
        <p:txBody>
          <a:bodyPr/>
          <a:lstStyle/>
          <a:p>
            <a:r>
              <a:rPr lang="en-US" dirty="0"/>
              <a:t>Implementation Details and Demonstration: Resources</a:t>
            </a:r>
          </a:p>
        </p:txBody>
      </p:sp>
      <p:sp>
        <p:nvSpPr>
          <p:cNvPr id="3" name="Content Placeholder 2">
            <a:extLst>
              <a:ext uri="{FF2B5EF4-FFF2-40B4-BE49-F238E27FC236}">
                <a16:creationId xmlns:a16="http://schemas.microsoft.com/office/drawing/2014/main" id="{BCE33AAF-03AC-6EAE-D2E4-49BA2021CCD9}"/>
              </a:ext>
            </a:extLst>
          </p:cNvPr>
          <p:cNvSpPr>
            <a:spLocks noGrp="1"/>
          </p:cNvSpPr>
          <p:nvPr>
            <p:ph idx="1"/>
          </p:nvPr>
        </p:nvSpPr>
        <p:spPr/>
        <p:txBody>
          <a:bodyPr/>
          <a:lstStyle/>
          <a:p>
            <a:r>
              <a:rPr lang="en-US" dirty="0"/>
              <a:t>ROS Melodic Wiki Documentation: </a:t>
            </a:r>
            <a:r>
              <a:rPr lang="en-US" dirty="0">
                <a:hlinkClick r:id="rId4"/>
              </a:rPr>
              <a:t>https://wiki.ros.org/melodic/</a:t>
            </a:r>
            <a:endParaRPr lang="en-US" dirty="0"/>
          </a:p>
          <a:p>
            <a:pPr lvl="1">
              <a:buFont typeface="Courier New" panose="02070309020205020404" pitchFamily="49" charset="0"/>
              <a:buChar char="o"/>
            </a:pPr>
            <a:r>
              <a:rPr lang="en-US" dirty="0">
                <a:latin typeface="Andale Mono" panose="020B0509000000000004" pitchFamily="49" charset="0"/>
              </a:rPr>
              <a:t>gmapping</a:t>
            </a:r>
            <a:r>
              <a:rPr lang="en-US" dirty="0"/>
              <a:t> package.</a:t>
            </a:r>
          </a:p>
          <a:p>
            <a:r>
              <a:rPr lang="en-US" dirty="0"/>
              <a:t>Built-in Modules</a:t>
            </a:r>
          </a:p>
          <a:p>
            <a:r>
              <a:rPr lang="en-US" dirty="0"/>
              <a:t>Google Gemini</a:t>
            </a:r>
          </a:p>
          <a:p>
            <a:pPr marL="0" indent="0">
              <a:buNone/>
            </a:pPr>
            <a:endParaRPr lang="en-US" dirty="0"/>
          </a:p>
          <a:p>
            <a:pPr marL="0" indent="0">
              <a:buNone/>
            </a:pPr>
            <a:r>
              <a:rPr lang="en-US" b="1" dirty="0"/>
              <a:t>Documentation</a:t>
            </a:r>
          </a:p>
          <a:p>
            <a:r>
              <a:rPr lang="en-US" dirty="0"/>
              <a:t>Project Page: </a:t>
            </a:r>
            <a:r>
              <a:rPr lang="en-US" dirty="0">
                <a:hlinkClick r:id="rId5"/>
              </a:rPr>
              <a:t>https://rodolfo.pro/project/slam-autonomous-nav.html</a:t>
            </a:r>
            <a:endParaRPr lang="en-US" dirty="0"/>
          </a:p>
          <a:p>
            <a:r>
              <a:rPr lang="en-US" dirty="0"/>
              <a:t>GitHub Repository: </a:t>
            </a:r>
            <a:r>
              <a:rPr lang="en-US" dirty="0">
                <a:hlinkClick r:id="rId6"/>
              </a:rPr>
              <a:t>https://github.com/RARM/robotics-autolidar-hiwonder</a:t>
            </a:r>
            <a:endParaRPr lang="en-US" dirty="0"/>
          </a:p>
        </p:txBody>
      </p:sp>
    </p:spTree>
    <p:extLst>
      <p:ext uri="{BB962C8B-B14F-4D97-AF65-F5344CB8AC3E}">
        <p14:creationId xmlns:p14="http://schemas.microsoft.com/office/powerpoint/2010/main" val="213277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8B89F907-E274-787F-2505-1BF3B789F6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48A2CA-343A-732F-C7CE-625CD8892E0B}"/>
              </a:ext>
            </a:extLst>
          </p:cNvPr>
          <p:cNvSpPr>
            <a:spLocks noGrp="1"/>
          </p:cNvSpPr>
          <p:nvPr>
            <p:ph type="title"/>
          </p:nvPr>
        </p:nvSpPr>
        <p:spPr/>
        <p:txBody>
          <a:bodyPr/>
          <a:lstStyle/>
          <a:p>
            <a:r>
              <a:rPr lang="en-US" dirty="0"/>
              <a:t>Evaluation and Conclusion</a:t>
            </a:r>
          </a:p>
        </p:txBody>
      </p:sp>
      <p:sp>
        <p:nvSpPr>
          <p:cNvPr id="3" name="Content Placeholder 2">
            <a:extLst>
              <a:ext uri="{FF2B5EF4-FFF2-40B4-BE49-F238E27FC236}">
                <a16:creationId xmlns:a16="http://schemas.microsoft.com/office/drawing/2014/main" id="{123860A7-3654-5A06-7A06-42AA27470D6E}"/>
              </a:ext>
            </a:extLst>
          </p:cNvPr>
          <p:cNvSpPr>
            <a:spLocks noGrp="1"/>
          </p:cNvSpPr>
          <p:nvPr>
            <p:ph idx="1"/>
          </p:nvPr>
        </p:nvSpPr>
        <p:spPr/>
        <p:txBody>
          <a:bodyPr/>
          <a:lstStyle/>
          <a:p>
            <a:pPr marL="0" indent="0">
              <a:buNone/>
            </a:pPr>
            <a:r>
              <a:rPr lang="en-US" dirty="0"/>
              <a:t>The project was </a:t>
            </a:r>
            <a:r>
              <a:rPr lang="en-US" b="1" dirty="0">
                <a:solidFill>
                  <a:srgbClr val="00B050"/>
                </a:solidFill>
              </a:rPr>
              <a:t>successful</a:t>
            </a:r>
            <a:r>
              <a:rPr lang="en-US" dirty="0"/>
              <a:t>!</a:t>
            </a:r>
          </a:p>
          <a:p>
            <a:pPr marL="0" indent="0">
              <a:buNone/>
            </a:pPr>
            <a:r>
              <a:rPr lang="en-US" b="1" dirty="0"/>
              <a:t>Limitations and Areas of Improvement</a:t>
            </a:r>
            <a:endParaRPr lang="en-US" dirty="0"/>
          </a:p>
          <a:p>
            <a:r>
              <a:rPr lang="en-US" dirty="0"/>
              <a:t>Autonomous navigation for initial mapping.</a:t>
            </a:r>
          </a:p>
          <a:p>
            <a:r>
              <a:rPr lang="en-US" dirty="0"/>
              <a:t>Outdated software (ROS and OS).</a:t>
            </a:r>
          </a:p>
          <a:p>
            <a:r>
              <a:rPr lang="en-US" dirty="0"/>
              <a:t>Replacement of loose wheels.</a:t>
            </a:r>
          </a:p>
          <a:p>
            <a:pPr marL="0" indent="0">
              <a:buNone/>
            </a:pPr>
            <a:endParaRPr lang="en-US" dirty="0"/>
          </a:p>
          <a:p>
            <a:pPr marL="0" indent="0">
              <a:buNone/>
            </a:pPr>
            <a:r>
              <a:rPr lang="en-US" dirty="0"/>
              <a:t>Recall there are plans to use it in future research.</a:t>
            </a:r>
          </a:p>
        </p:txBody>
      </p:sp>
    </p:spTree>
    <p:extLst>
      <p:ext uri="{BB962C8B-B14F-4D97-AF65-F5344CB8AC3E}">
        <p14:creationId xmlns:p14="http://schemas.microsoft.com/office/powerpoint/2010/main" val="1442308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5462" y="1818249"/>
            <a:ext cx="8641075" cy="3221502"/>
          </a:xfrm>
        </p:spPr>
        <p:txBody>
          <a:bodyPr>
            <a:normAutofit/>
          </a:bodyPr>
          <a:lstStyle/>
          <a:p>
            <a:pPr algn="ctr"/>
            <a:r>
              <a:rPr lang="en-US" sz="6000" dirty="0"/>
              <a:t>THANK YOU</a:t>
            </a:r>
          </a:p>
        </p:txBody>
      </p:sp>
    </p:spTree>
    <p:extLst>
      <p:ext uri="{BB962C8B-B14F-4D97-AF65-F5344CB8AC3E}">
        <p14:creationId xmlns:p14="http://schemas.microsoft.com/office/powerpoint/2010/main" val="3910136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A6F1E023B26C478793EB259536569D" ma:contentTypeVersion="0" ma:contentTypeDescription="Create a new document." ma:contentTypeScope="" ma:versionID="aa7f8e5004fd1837627c74624ddb2a2c">
  <xsd:schema xmlns:xsd="http://www.w3.org/2001/XMLSchema" xmlns:xs="http://www.w3.org/2001/XMLSchema" xmlns:p="http://schemas.microsoft.com/office/2006/metadata/properties" targetNamespace="http://schemas.microsoft.com/office/2006/metadata/properties" ma:root="true" ma:fieldsID="b764bea3eb9b1a5be8fd57fac5fb459b">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CA707F-BDAC-4877-890A-78C6709F2E18}">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6237BD2-883B-43DE-9B09-3F11C57EE0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BB61D2A6-EEEE-48D2-AF04-227CDBA72F7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5390</TotalTime>
  <Words>1909</Words>
  <Application>Microsoft Macintosh PowerPoint</Application>
  <PresentationFormat>Widescreen</PresentationFormat>
  <Paragraphs>145</Paragraphs>
  <Slides>11</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Andale Mono</vt:lpstr>
      <vt:lpstr>Arial</vt:lpstr>
      <vt:lpstr>Calibri</vt:lpstr>
      <vt:lpstr>Courier New</vt:lpstr>
      <vt:lpstr>Wingdings</vt:lpstr>
      <vt:lpstr>Office Theme</vt:lpstr>
      <vt:lpstr>Hiwonder JetAuto LiDAR SLAM</vt:lpstr>
      <vt:lpstr>Agenda</vt:lpstr>
      <vt:lpstr>Introduction</vt:lpstr>
      <vt:lpstr>Problem Formulation</vt:lpstr>
      <vt:lpstr>Implementation Details and Demonstration: Overview</vt:lpstr>
      <vt:lpstr>Implementation Details and Demonstration: Overview</vt:lpstr>
      <vt:lpstr>Implementation Details and Demonstration: Overview</vt:lpstr>
      <vt:lpstr>Implementation Details and Demonstration: Video</vt:lpstr>
      <vt:lpstr>Implementation Details and Demonstration: Resources</vt:lpstr>
      <vt:lpstr>Evaluation and 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Rodolfo Andrés Rivas Matta</cp:lastModifiedBy>
  <cp:revision>78</cp:revision>
  <dcterms:created xsi:type="dcterms:W3CDTF">2019-04-17T14:47:58Z</dcterms:created>
  <dcterms:modified xsi:type="dcterms:W3CDTF">2026-05-01T03:30:59Z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0x0101006AA6F1E023B26C478793EB259536569D</vt:lpwstr>
  </property>
</Properties>
</file>